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5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F119C-EA9C-42BE-B966-B3C5B161141D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A155C-940A-494A-AC77-7B9A4E2F2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39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hyperlink" Target="baseautomacao.com.br/loja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1E7F94A-D579-50B9-98A9-FB163A208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r="25281"/>
          <a:stretch/>
        </p:blipFill>
        <p:spPr>
          <a:xfrm>
            <a:off x="3062494" y="-1"/>
            <a:ext cx="6081506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F5C4BE4-59F1-2565-6908-8E62F2F50B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6" y="2709544"/>
            <a:ext cx="2774681" cy="1141929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37F3A4F-C592-F5B7-4B64-927183FD2251}"/>
              </a:ext>
            </a:extLst>
          </p:cNvPr>
          <p:cNvGrpSpPr/>
          <p:nvPr userDrawn="1"/>
        </p:nvGrpSpPr>
        <p:grpSpPr>
          <a:xfrm>
            <a:off x="118385" y="3914930"/>
            <a:ext cx="2774682" cy="166876"/>
            <a:chOff x="403788" y="3990563"/>
            <a:chExt cx="3174362" cy="190913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A47BD76C-BE6A-87CF-5152-A3F01EE5E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99"/>
            <a:stretch/>
          </p:blipFill>
          <p:spPr>
            <a:xfrm>
              <a:off x="403788" y="3990563"/>
              <a:ext cx="3174362" cy="190913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BE1D6D2-EFD9-0756-FB9A-56AED252A01E}"/>
                </a:ext>
              </a:extLst>
            </p:cNvPr>
            <p:cNvSpPr/>
            <p:nvPr userDrawn="1"/>
          </p:nvSpPr>
          <p:spPr>
            <a:xfrm>
              <a:off x="2632087" y="4135757"/>
              <a:ext cx="188162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BR"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935552F7-E2E9-7FF8-8870-045F05EFF0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7" y="4626854"/>
            <a:ext cx="1290978" cy="129097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B62698C-E981-6B06-B6D9-2FBB7CEECF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3" y="6675437"/>
            <a:ext cx="2794877" cy="151722"/>
          </a:xfrm>
          <a:prstGeom prst="rect">
            <a:avLst/>
          </a:prstGeom>
        </p:spPr>
      </p:pic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374A722A-6CF0-E53E-706B-7652260F52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9125" y="2709545"/>
            <a:ext cx="5865813" cy="137226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AQUI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258621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2" y="556181"/>
            <a:ext cx="6971121" cy="518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43" y="1599381"/>
            <a:ext cx="78867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97EA8F-AAA1-8E86-7B5A-45FEA126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2888" y="6675437"/>
            <a:ext cx="579158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830365-457E-44FA-8B13-369841DBCF9E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EBE1F7F-C079-1BAE-F75E-1188B375EE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3" y="6742484"/>
            <a:ext cx="2127926" cy="1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7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EFB49653-CFE0-9EE5-84BB-32867156E62D}"/>
              </a:ext>
            </a:extLst>
          </p:cNvPr>
          <p:cNvGrpSpPr/>
          <p:nvPr userDrawn="1"/>
        </p:nvGrpSpPr>
        <p:grpSpPr>
          <a:xfrm>
            <a:off x="461111" y="440426"/>
            <a:ext cx="8221777" cy="5977148"/>
            <a:chOff x="152281" y="511200"/>
            <a:chExt cx="8221777" cy="5977148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934D53EB-E9F3-2DFD-64E4-80DF57E30B74}"/>
                </a:ext>
              </a:extLst>
            </p:cNvPr>
            <p:cNvGrpSpPr/>
            <p:nvPr/>
          </p:nvGrpSpPr>
          <p:grpSpPr>
            <a:xfrm>
              <a:off x="152281" y="511200"/>
              <a:ext cx="8108157" cy="5977148"/>
              <a:chOff x="152281" y="511200"/>
              <a:chExt cx="8108157" cy="597714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40B8E87C-88D0-7895-D86A-98C1D8C0B441}"/>
                  </a:ext>
                </a:extLst>
              </p:cNvPr>
              <p:cNvSpPr/>
              <p:nvPr/>
            </p:nvSpPr>
            <p:spPr>
              <a:xfrm>
                <a:off x="152281" y="511200"/>
                <a:ext cx="8108156" cy="5924895"/>
              </a:xfrm>
              <a:prstGeom prst="rect">
                <a:avLst/>
              </a:prstGeom>
              <a:noFill/>
              <a:ln w="19050">
                <a:solidFill>
                  <a:srgbClr val="A1481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id="{1049C51F-02FA-562E-4833-5DCAA182BD94}"/>
                  </a:ext>
                </a:extLst>
              </p:cNvPr>
              <p:cNvGrpSpPr/>
              <p:nvPr/>
            </p:nvGrpSpPr>
            <p:grpSpPr>
              <a:xfrm>
                <a:off x="155212" y="1214943"/>
                <a:ext cx="8105226" cy="5273405"/>
                <a:chOff x="155212" y="1214943"/>
                <a:chExt cx="8105226" cy="5273405"/>
              </a:xfrm>
            </p:grpSpPr>
            <p:pic>
              <p:nvPicPr>
                <p:cNvPr id="11" name="Imagem 10">
                  <a:extLst>
                    <a:ext uri="{FF2B5EF4-FFF2-40B4-BE49-F238E27FC236}">
                      <a16:creationId xmlns:a16="http://schemas.microsoft.com/office/drawing/2014/main" id="{09D596AC-FD71-58C9-D353-123FC1F9CE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alphaModFix am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8595" y="3189954"/>
                  <a:ext cx="7477609" cy="3298394"/>
                </a:xfrm>
                <a:prstGeom prst="rect">
                  <a:avLst/>
                </a:prstGeom>
              </p:spPr>
            </p:pic>
            <p:pic>
              <p:nvPicPr>
                <p:cNvPr id="12" name="Imagem 11">
                  <a:extLst>
                    <a:ext uri="{FF2B5EF4-FFF2-40B4-BE49-F238E27FC236}">
                      <a16:creationId xmlns:a16="http://schemas.microsoft.com/office/drawing/2014/main" id="{B9C1B3B7-FF4D-EE7B-5DD0-EA9FB6A3B8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9094"/>
                <a:stretch/>
              </p:blipFill>
              <p:spPr>
                <a:xfrm>
                  <a:off x="155212" y="2898598"/>
                  <a:ext cx="8105226" cy="226298"/>
                </a:xfrm>
                <a:prstGeom prst="rect">
                  <a:avLst/>
                </a:prstGeom>
              </p:spPr>
            </p:pic>
            <p:pic>
              <p:nvPicPr>
                <p:cNvPr id="13" name="Imagem 12">
                  <a:extLst>
                    <a:ext uri="{FF2B5EF4-FFF2-40B4-BE49-F238E27FC236}">
                      <a16:creationId xmlns:a16="http://schemas.microsoft.com/office/drawing/2014/main" id="{BE8AD76D-29E7-F436-0FAD-EAE3AF2219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53833" y="1494260"/>
                  <a:ext cx="2935656" cy="1208179"/>
                </a:xfrm>
                <a:prstGeom prst="rect">
                  <a:avLst/>
                </a:prstGeom>
              </p:spPr>
            </p:pic>
            <p:pic>
              <p:nvPicPr>
                <p:cNvPr id="14" name="Picture 4" descr="Image result for bonecos branco atendente">
                  <a:extLst>
                    <a:ext uri="{FF2B5EF4-FFF2-40B4-BE49-F238E27FC236}">
                      <a16:creationId xmlns:a16="http://schemas.microsoft.com/office/drawing/2014/main" id="{7738F7C0-5CD9-5781-B9B1-8004C4B3A3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196012" y="1214943"/>
                  <a:ext cx="2709258" cy="18671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Imagem 14">
                  <a:extLst>
                    <a:ext uri="{FF2B5EF4-FFF2-40B4-BE49-F238E27FC236}">
                      <a16:creationId xmlns:a16="http://schemas.microsoft.com/office/drawing/2014/main" id="{47012531-A2AF-A02D-EAEF-4F73EBA1D4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2298" y="3216140"/>
                  <a:ext cx="269455" cy="269455"/>
                </a:xfrm>
                <a:prstGeom prst="rect">
                  <a:avLst/>
                </a:prstGeom>
              </p:spPr>
            </p:pic>
            <p:pic>
              <p:nvPicPr>
                <p:cNvPr id="16" name="Imagem 15">
                  <a:extLst>
                    <a:ext uri="{FF2B5EF4-FFF2-40B4-BE49-F238E27FC236}">
                      <a16:creationId xmlns:a16="http://schemas.microsoft.com/office/drawing/2014/main" id="{973BE9BB-AF1A-C100-B9D1-169CA1648B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3000" y="3680828"/>
                  <a:ext cx="348051" cy="348051"/>
                </a:xfrm>
                <a:prstGeom prst="rect">
                  <a:avLst/>
                </a:prstGeom>
              </p:spPr>
            </p:pic>
            <p:pic>
              <p:nvPicPr>
                <p:cNvPr id="17" name="Imagem 16">
                  <a:extLst>
                    <a:ext uri="{FF2B5EF4-FFF2-40B4-BE49-F238E27FC236}">
                      <a16:creationId xmlns:a16="http://schemas.microsoft.com/office/drawing/2014/main" id="{59969572-B542-A1FC-4B14-E08323FF82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7422" y="4197988"/>
                  <a:ext cx="319205" cy="319205"/>
                </a:xfrm>
                <a:prstGeom prst="rect">
                  <a:avLst/>
                </a:prstGeom>
              </p:spPr>
            </p:pic>
            <p:pic>
              <p:nvPicPr>
                <p:cNvPr id="18" name="Imagem 17">
                  <a:extLst>
                    <a:ext uri="{FF2B5EF4-FFF2-40B4-BE49-F238E27FC236}">
                      <a16:creationId xmlns:a16="http://schemas.microsoft.com/office/drawing/2014/main" id="{933A61C1-5444-2307-ADA1-16351953AE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4733" y="4656875"/>
                  <a:ext cx="376723" cy="376723"/>
                </a:xfrm>
                <a:prstGeom prst="rect">
                  <a:avLst/>
                </a:prstGeom>
              </p:spPr>
            </p:pic>
            <p:pic>
              <p:nvPicPr>
                <p:cNvPr id="19" name="Imagem 18">
                  <a:extLst>
                    <a:ext uri="{FF2B5EF4-FFF2-40B4-BE49-F238E27FC236}">
                      <a16:creationId xmlns:a16="http://schemas.microsoft.com/office/drawing/2014/main" id="{71679AAE-85C9-B950-C1AD-3E624EF0C3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8498" y="5027067"/>
                  <a:ext cx="550928" cy="550928"/>
                </a:xfrm>
                <a:prstGeom prst="rect">
                  <a:avLst/>
                </a:prstGeom>
              </p:spPr>
            </p:pic>
            <p:pic>
              <p:nvPicPr>
                <p:cNvPr id="20" name="Imagem 19">
                  <a:extLst>
                    <a:ext uri="{FF2B5EF4-FFF2-40B4-BE49-F238E27FC236}">
                      <a16:creationId xmlns:a16="http://schemas.microsoft.com/office/drawing/2014/main" id="{BC39153B-FF0D-F493-25AB-C49087FA59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9698" y="5649539"/>
                  <a:ext cx="1337786" cy="287376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A76DB33-2271-00D7-4170-571B25D5FB3B}"/>
                </a:ext>
              </a:extLst>
            </p:cNvPr>
            <p:cNvSpPr/>
            <p:nvPr/>
          </p:nvSpPr>
          <p:spPr>
            <a:xfrm>
              <a:off x="1196012" y="3189954"/>
              <a:ext cx="7178046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lvl="2">
                <a:spcAft>
                  <a:spcPts val="0"/>
                </a:spcAft>
              </a:pPr>
              <a:r>
                <a:rPr lang="pt-BR" sz="1600" b="1" kern="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Telefones: </a:t>
              </a:r>
              <a:r>
                <a:rPr lang="pt-BR" sz="1600" b="1" kern="0" dirty="0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(11) 4456-4321  /  (11) 4456-1408 /  (11) 97885-1596</a:t>
              </a:r>
            </a:p>
            <a:p>
              <a:pPr marL="180000" lvl="2">
                <a:spcAft>
                  <a:spcPts val="0"/>
                </a:spcAft>
              </a:pPr>
              <a:endParaRPr lang="pt-BR" sz="1600" b="1" kern="0" dirty="0">
                <a:solidFill>
                  <a:srgbClr val="FF0000"/>
                </a:solidFill>
                <a:latin typeface="Franklin Gothic Medium" panose="020B0603020102020204" pitchFamily="34" charset="0"/>
              </a:endParaRPr>
            </a:p>
            <a:p>
              <a:pPr marL="180000" lvl="2">
                <a:spcAft>
                  <a:spcPts val="0"/>
                </a:spcAft>
              </a:pPr>
              <a:r>
                <a:rPr lang="pt-BR" sz="1600" b="1" kern="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WhatsApp: </a:t>
              </a:r>
              <a:r>
                <a:rPr lang="pt-BR" sz="1600" b="1" kern="0" dirty="0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(11) 4456-4321 /  (11) 97885-1596</a:t>
              </a:r>
            </a:p>
            <a:p>
              <a:pPr marL="180000" lvl="2">
                <a:spcAft>
                  <a:spcPts val="0"/>
                </a:spcAft>
              </a:pPr>
              <a:endParaRPr lang="pt-BR" sz="1600" b="1" kern="0" dirty="0">
                <a:solidFill>
                  <a:srgbClr val="000000"/>
                </a:solidFill>
                <a:latin typeface="Franklin Gothic Medium" panose="020B0603020102020204" pitchFamily="34" charset="0"/>
              </a:endParaRPr>
            </a:p>
            <a:p>
              <a:pPr marL="180000" lvl="2">
                <a:spcAft>
                  <a:spcPts val="0"/>
                </a:spcAft>
              </a:pPr>
              <a:r>
                <a:rPr lang="pt-BR" sz="1600" b="1" kern="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E-mail: </a:t>
              </a:r>
              <a:r>
                <a:rPr lang="pt-BR" sz="1600" b="1" kern="0" dirty="0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comercial@baseautomacao.com.br</a:t>
              </a:r>
            </a:p>
            <a:p>
              <a:pPr marL="180000" lvl="2">
                <a:spcAft>
                  <a:spcPts val="0"/>
                </a:spcAft>
              </a:pPr>
              <a:endParaRPr lang="pt-BR" sz="1600" b="1" kern="0" dirty="0">
                <a:solidFill>
                  <a:srgbClr val="000000"/>
                </a:solidFill>
                <a:latin typeface="Franklin Gothic Medium" panose="020B0603020102020204" pitchFamily="34" charset="0"/>
              </a:endParaRPr>
            </a:p>
            <a:p>
              <a:pPr marL="180000" lvl="2">
                <a:spcAft>
                  <a:spcPts val="0"/>
                </a:spcAft>
              </a:pPr>
              <a:r>
                <a:rPr lang="pt-BR" sz="1600" b="1" kern="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Site: </a:t>
              </a:r>
              <a:r>
                <a:rPr lang="pt-BR" sz="1600" b="1" kern="0" dirty="0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baseautomacao.com.br</a:t>
              </a:r>
            </a:p>
            <a:p>
              <a:pPr marL="180000" lvl="2">
                <a:spcAft>
                  <a:spcPts val="0"/>
                </a:spcAft>
              </a:pPr>
              <a:endParaRPr lang="pt-BR" sz="1600" b="1" kern="0" dirty="0">
                <a:solidFill>
                  <a:srgbClr val="FF0000"/>
                </a:solidFill>
                <a:latin typeface="Franklin Gothic Medium" panose="020B0603020102020204" pitchFamily="34" charset="0"/>
              </a:endParaRPr>
            </a:p>
            <a:p>
              <a:pPr marL="180000" lvl="2">
                <a:spcAft>
                  <a:spcPts val="0"/>
                </a:spcAft>
              </a:pPr>
              <a:r>
                <a:rPr lang="pt-BR" sz="1600" b="1" kern="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Catálogo virtual: </a:t>
              </a:r>
              <a:r>
                <a:rPr lang="pt-BR" sz="1600" b="1" kern="0" dirty="0">
                  <a:solidFill>
                    <a:srgbClr val="0070C0"/>
                  </a:solidFill>
                  <a:latin typeface="Franklin Gothic Medium" panose="020B0603020102020204" pitchFamily="34" charset="0"/>
                  <a:hlinkClick r:id="rId12" action="ppaction://hlinkfile"/>
                </a:rPr>
                <a:t>baseautomacao.com.br/loja</a:t>
              </a:r>
              <a:endParaRPr lang="pt-BR" sz="1600" b="1" kern="0" dirty="0">
                <a:solidFill>
                  <a:srgbClr val="0070C0"/>
                </a:solidFill>
                <a:latin typeface="Franklin Gothic Medium" panose="020B0603020102020204" pitchFamily="34" charset="0"/>
              </a:endParaRPr>
            </a:p>
            <a:p>
              <a:pPr marL="180000" lvl="2">
                <a:spcAft>
                  <a:spcPts val="0"/>
                </a:spcAft>
              </a:pPr>
              <a:endParaRPr lang="pt-BR" sz="1600" b="1" kern="0" dirty="0">
                <a:solidFill>
                  <a:srgbClr val="FF0000"/>
                </a:solidFill>
                <a:latin typeface="Franklin Gothic Medium" panose="020B0603020102020204" pitchFamily="34" charset="0"/>
              </a:endParaRPr>
            </a:p>
            <a:p>
              <a:pPr marL="180000" lvl="2">
                <a:spcAft>
                  <a:spcPts val="0"/>
                </a:spcAft>
              </a:pPr>
              <a:r>
                <a:rPr lang="pt-BR" sz="1600" b="1" kern="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                    </a:t>
              </a:r>
              <a:r>
                <a:rPr lang="pt-BR" sz="1600" b="1" kern="0" dirty="0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/</a:t>
              </a:r>
              <a:r>
                <a:rPr lang="pt-BR" sz="1600" b="1" kern="0" dirty="0" err="1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baseautomacao</a:t>
              </a:r>
              <a:endParaRPr lang="pt-BR" sz="1600" b="1" kern="0" dirty="0">
                <a:solidFill>
                  <a:schemeClr val="accent2"/>
                </a:solidFill>
                <a:latin typeface="Franklin Gothic Medium" panose="020B0603020102020204" pitchFamily="34" charset="0"/>
              </a:endParaRPr>
            </a:p>
            <a:p>
              <a:pPr marL="180000" lvl="2">
                <a:spcAft>
                  <a:spcPts val="0"/>
                </a:spcAft>
              </a:pPr>
              <a:endParaRPr lang="pt-BR" sz="1600" b="1" kern="0" dirty="0">
                <a:solidFill>
                  <a:srgbClr val="0070C0"/>
                </a:solidFill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3" name="PlaceHolder 1">
            <a:extLst>
              <a:ext uri="{FF2B5EF4-FFF2-40B4-BE49-F238E27FC236}">
                <a16:creationId xmlns:a16="http://schemas.microsoft.com/office/drawing/2014/main" id="{380FEA59-0196-805D-2DAE-C223D5288F1F}"/>
              </a:ext>
            </a:extLst>
          </p:cNvPr>
          <p:cNvSpPr txBox="1">
            <a:spLocks/>
          </p:cNvSpPr>
          <p:nvPr userDrawn="1"/>
        </p:nvSpPr>
        <p:spPr>
          <a:xfrm>
            <a:off x="152280" y="152280"/>
            <a:ext cx="7086240" cy="9140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99"/>
              </a:lnSpc>
            </a:pPr>
            <a:r>
              <a:rPr lang="pt-BR" sz="3000" b="1" spc="-1" dirty="0">
                <a:solidFill>
                  <a:schemeClr val="accent2"/>
                </a:solidFill>
                <a:latin typeface="Arial"/>
              </a:rPr>
              <a:t>    Contatos</a:t>
            </a:r>
            <a:endParaRPr lang="en-US" sz="3000" b="1" spc="-1" dirty="0">
              <a:solidFill>
                <a:schemeClr val="accent2"/>
              </a:solidFill>
              <a:latin typeface="Arial Narrow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8CD9FA5-D139-53B0-9C33-30F23608316D}"/>
              </a:ext>
            </a:extLst>
          </p:cNvPr>
          <p:cNvSpPr/>
          <p:nvPr userDrawn="1"/>
        </p:nvSpPr>
        <p:spPr>
          <a:xfrm>
            <a:off x="0" y="6727351"/>
            <a:ext cx="9144000" cy="133927"/>
          </a:xfrm>
          <a:prstGeom prst="rect">
            <a:avLst/>
          </a:prstGeom>
          <a:solidFill>
            <a:srgbClr val="686868"/>
          </a:solidFill>
          <a:ln>
            <a:solidFill>
              <a:srgbClr val="686868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2FB43B-E4C0-5213-8BB9-DE5F30550ED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3" y="6742484"/>
            <a:ext cx="2127926" cy="115516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6CF33B4-5BB9-0117-5858-3385FC0B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2888" y="6675437"/>
            <a:ext cx="579158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830365-457E-44FA-8B13-369841DBCF9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06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11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>
            <a:extLst>
              <a:ext uri="{FF2B5EF4-FFF2-40B4-BE49-F238E27FC236}">
                <a16:creationId xmlns:a16="http://schemas.microsoft.com/office/drawing/2014/main" id="{81448BCD-9F12-C173-7DF7-9D6B1815FBFD}"/>
              </a:ext>
            </a:extLst>
          </p:cNvPr>
          <p:cNvSpPr txBox="1">
            <a:spLocks/>
          </p:cNvSpPr>
          <p:nvPr/>
        </p:nvSpPr>
        <p:spPr>
          <a:xfrm>
            <a:off x="3148623" y="3170520"/>
            <a:ext cx="5832000" cy="8614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2999"/>
              </a:lnSpc>
            </a:pPr>
            <a:r>
              <a:rPr lang="pt-BR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batelada em indústria de Higiene e Limpeza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49FA1B-E54E-49FB-66E6-D0694491216D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"/>
            <a:ext cx="7086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Modelamento (</a:t>
            </a:r>
            <a:r>
              <a:rPr kumimoji="0" lang="pt-BR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Phases</a:t>
            </a: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Unit #03 - Líquidos 2 -  Célula L01_02)</a:t>
            </a:r>
          </a:p>
        </p:txBody>
      </p:sp>
      <p:pic>
        <p:nvPicPr>
          <p:cNvPr id="7" name="Picture 2" descr="D:\Projetos\Interno\Apresentações dos projetos\Unilever\Batch\imagem05.png">
            <a:extLst>
              <a:ext uri="{FF2B5EF4-FFF2-40B4-BE49-F238E27FC236}">
                <a16:creationId xmlns:a16="http://schemas.microsoft.com/office/drawing/2014/main" id="{F72E2361-45FE-8FF4-EA0B-4F6542B1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24250" y="1653582"/>
            <a:ext cx="5086350" cy="4371975"/>
          </a:xfrm>
          <a:prstGeom prst="rect">
            <a:avLst/>
          </a:prstGeom>
          <a:noFill/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9F4DF8A-1DC2-5538-ABCB-5B84CAA51E13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8839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63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1145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Dosagens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Contagem Batches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Descarga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Visualização</a:t>
            </a:r>
          </a:p>
        </p:txBody>
      </p:sp>
    </p:spTree>
    <p:extLst>
      <p:ext uri="{BB962C8B-B14F-4D97-AF65-F5344CB8AC3E}">
        <p14:creationId xmlns:p14="http://schemas.microsoft.com/office/powerpoint/2010/main" val="217103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981316-169A-878D-354B-BBB974C1936C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"/>
            <a:ext cx="6810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Modelamento (</a:t>
            </a:r>
            <a:r>
              <a:rPr kumimoji="0" lang="pt-BR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Phases</a:t>
            </a: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Unit #04 - MIS 01 - Célula L01_02)</a:t>
            </a:r>
          </a:p>
        </p:txBody>
      </p:sp>
      <p:pic>
        <p:nvPicPr>
          <p:cNvPr id="7" name="Picture 2" descr="D:\Projetos\Interno\Apresentações dos projetos\Unilever\Batch\imagem06.png">
            <a:extLst>
              <a:ext uri="{FF2B5EF4-FFF2-40B4-BE49-F238E27FC236}">
                <a16:creationId xmlns:a16="http://schemas.microsoft.com/office/drawing/2014/main" id="{B72232AF-993B-8D34-284D-674C69A90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24250" y="1653580"/>
            <a:ext cx="5086350" cy="4371975"/>
          </a:xfrm>
          <a:prstGeom prst="rect">
            <a:avLst/>
          </a:prstGeom>
          <a:noFill/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2E167D-7766-3E46-784F-AFD210EB6856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8839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63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1145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Dosagens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Contagem Batches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Descarga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Visualização</a:t>
            </a:r>
          </a:p>
        </p:txBody>
      </p:sp>
    </p:spTree>
    <p:extLst>
      <p:ext uri="{BB962C8B-B14F-4D97-AF65-F5344CB8AC3E}">
        <p14:creationId xmlns:p14="http://schemas.microsoft.com/office/powerpoint/2010/main" val="196064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2E21CD-2747-780A-17A4-46111A7572ED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"/>
            <a:ext cx="6738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Modelamento (</a:t>
            </a:r>
            <a:r>
              <a:rPr kumimoji="0" lang="pt-BR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Phases</a:t>
            </a: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Unit #05 - MIS 02 - Célula L01_02)</a:t>
            </a:r>
          </a:p>
        </p:txBody>
      </p:sp>
      <p:pic>
        <p:nvPicPr>
          <p:cNvPr id="7" name="Picture 2" descr="D:\Projetos\Interno\Apresentações dos projetos\Unilever\Batch\imagem07.png">
            <a:extLst>
              <a:ext uri="{FF2B5EF4-FFF2-40B4-BE49-F238E27FC236}">
                <a16:creationId xmlns:a16="http://schemas.microsoft.com/office/drawing/2014/main" id="{D81D9285-2514-C601-9BAE-91566DD2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68865" y="2066462"/>
            <a:ext cx="5667160" cy="3791875"/>
          </a:xfrm>
          <a:prstGeom prst="rect">
            <a:avLst/>
          </a:prstGeom>
          <a:noFill/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19CE73-EE20-A51F-2093-6CA7B4EB6753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8839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63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1145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Inicialização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Recebimento de Sólidos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Dosagens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Visualização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Recebimento de Líquidos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Zera Valores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Mistura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Mensagens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Descarga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Adição Manual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Tempo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 err="1">
                <a:solidFill>
                  <a:srgbClr val="000000"/>
                </a:solidFill>
                <a:latin typeface="Arial Narrow"/>
              </a:rPr>
              <a:t>Setpoint</a:t>
            </a: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 Matéria Prima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Cronômetro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Contagem Batches</a:t>
            </a:r>
          </a:p>
        </p:txBody>
      </p:sp>
    </p:spTree>
    <p:extLst>
      <p:ext uri="{BB962C8B-B14F-4D97-AF65-F5344CB8AC3E}">
        <p14:creationId xmlns:p14="http://schemas.microsoft.com/office/powerpoint/2010/main" val="195043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270C6-36BF-57EE-D980-606BECEA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/>
          <a:lstStyle/>
          <a:p>
            <a:pPr algn="ctr"/>
            <a:r>
              <a:rPr lang="pt-BR" dirty="0"/>
              <a:t>Batch </a:t>
            </a:r>
            <a:r>
              <a:rPr lang="pt-BR" dirty="0" err="1"/>
              <a:t>View</a:t>
            </a:r>
            <a:r>
              <a:rPr lang="pt-BR" dirty="0"/>
              <a:t> - Receita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16308-C0B5-2A97-E6CE-EC5472CDD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1665311"/>
            <a:ext cx="8839200" cy="459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2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70ED2-514F-781A-FEF9-0DE139F1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/>
          <a:lstStyle/>
          <a:p>
            <a:pPr algn="ctr"/>
            <a:r>
              <a:rPr lang="pt-BR" dirty="0"/>
              <a:t>Batch </a:t>
            </a:r>
            <a:r>
              <a:rPr lang="pt-BR" dirty="0" err="1"/>
              <a:t>View</a:t>
            </a:r>
            <a:r>
              <a:rPr lang="pt-BR" dirty="0"/>
              <a:t> - Receita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55CC0-1101-9AA8-7897-05B91203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1322558"/>
            <a:ext cx="8790878" cy="528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93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F7F7C-2576-9605-2CDE-4173491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/>
          <a:lstStyle/>
          <a:p>
            <a:pPr algn="ctr"/>
            <a:r>
              <a:rPr lang="pt-BR" dirty="0"/>
              <a:t>Batch </a:t>
            </a:r>
            <a:r>
              <a:rPr lang="pt-BR" dirty="0" err="1"/>
              <a:t>View</a:t>
            </a:r>
            <a:r>
              <a:rPr lang="pt-BR" dirty="0"/>
              <a:t> - Receita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99F9C-F3D6-D197-5AB2-0948357D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1264722"/>
            <a:ext cx="8813180" cy="529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76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6A5A1-E481-F210-18E6-C11D987A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/>
          <a:lstStyle/>
          <a:p>
            <a:pPr algn="ctr"/>
            <a:r>
              <a:rPr lang="pt-BR" dirty="0"/>
              <a:t>Batch </a:t>
            </a:r>
            <a:r>
              <a:rPr lang="pt-BR" dirty="0" err="1"/>
              <a:t>View</a:t>
            </a:r>
            <a:r>
              <a:rPr lang="pt-BR" dirty="0"/>
              <a:t> - Receita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2296E-4813-3B17-923C-1B2542719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1380187"/>
            <a:ext cx="8819586" cy="519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804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46C69-B6FE-E98A-C6BE-4F63D8596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/>
          <a:lstStyle/>
          <a:p>
            <a:pPr algn="ctr"/>
            <a:r>
              <a:rPr lang="pt-BR" dirty="0"/>
              <a:t>Batch Material Editor – Cadastros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EA08B-AC82-1D50-0862-BBECCE9C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399" y="1316320"/>
            <a:ext cx="8803397" cy="529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1181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D37C2-27EA-B5D2-5C69-AC9DBF42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/>
          <a:lstStyle/>
          <a:p>
            <a:pPr algn="ctr"/>
            <a:r>
              <a:rPr lang="pt-BR" dirty="0"/>
              <a:t>Batch </a:t>
            </a:r>
            <a:r>
              <a:rPr lang="pt-BR" dirty="0" err="1"/>
              <a:t>Recipe</a:t>
            </a:r>
            <a:r>
              <a:rPr lang="pt-BR" dirty="0"/>
              <a:t> Editor - Receita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95DE6F-D33E-B598-DFC5-AF10F6AC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1339941"/>
            <a:ext cx="8819138" cy="527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79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B3EC4-8228-E3D3-E327-2A59251D5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dirty="0"/>
              <a:t>Monitoramento das variáveis e</a:t>
            </a:r>
            <a:br>
              <a:rPr lang="pt-BR" dirty="0"/>
            </a:br>
            <a:r>
              <a:rPr lang="pt-BR" dirty="0"/>
              <a:t> equipamentos do processo</a:t>
            </a:r>
          </a:p>
        </p:txBody>
      </p:sp>
      <p:pic>
        <p:nvPicPr>
          <p:cNvPr id="3" name="Picture 2" descr="D:\Projetos\Interno\Apresentações dos projetos\Unilever\SS_Imagens\ScreenShot040.bmp">
            <a:extLst>
              <a:ext uri="{FF2B5EF4-FFF2-40B4-BE49-F238E27FC236}">
                <a16:creationId xmlns:a16="http://schemas.microsoft.com/office/drawing/2014/main" id="{3D7A8F77-7E07-30AC-D2AE-4EB8894E8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257" y="1295400"/>
            <a:ext cx="7113486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09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87A5B0-ECA0-435F-9B29-00BCC5686038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"/>
            <a:ext cx="7086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Objetivo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F17ECF-63DD-2D94-BD3F-E27ED62CCBC6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890905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63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1145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Solução que permite o controle, monitoramento e análise do processo de bateladas e variáveis que estão direta ou indiretamente relacionadas com o processo.</a:t>
            </a:r>
          </a:p>
        </p:txBody>
      </p:sp>
    </p:spTree>
    <p:extLst>
      <p:ext uri="{BB962C8B-B14F-4D97-AF65-F5344CB8AC3E}">
        <p14:creationId xmlns:p14="http://schemas.microsoft.com/office/powerpoint/2010/main" val="418529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8A1B1-1F34-D0AB-DC13-7335AA5E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dirty="0"/>
              <a:t>Monitoramento das variáveis e</a:t>
            </a:r>
            <a:br>
              <a:rPr lang="pt-BR" dirty="0"/>
            </a:br>
            <a:r>
              <a:rPr lang="pt-BR" dirty="0"/>
              <a:t> equipamentos do processo</a:t>
            </a:r>
          </a:p>
        </p:txBody>
      </p:sp>
      <p:pic>
        <p:nvPicPr>
          <p:cNvPr id="3" name="Picture 2" descr="D:\Projetos\Interno\Apresentações dos projetos\Unilever\SS_Imagens\ScreenShot040.bmp">
            <a:extLst>
              <a:ext uri="{FF2B5EF4-FFF2-40B4-BE49-F238E27FC236}">
                <a16:creationId xmlns:a16="http://schemas.microsoft.com/office/drawing/2014/main" id="{E3BDCA70-51B7-178D-BC7D-CE4A40A84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7289" y="1298354"/>
            <a:ext cx="7109422" cy="5330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359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ECC2B-0EFC-5117-39CD-9C1E2258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dirty="0"/>
              <a:t>Monitoramento das variáveis e</a:t>
            </a:r>
            <a:br>
              <a:rPr lang="pt-BR" dirty="0"/>
            </a:br>
            <a:r>
              <a:rPr lang="pt-BR" dirty="0"/>
              <a:t> equipamentos do processo</a:t>
            </a:r>
          </a:p>
        </p:txBody>
      </p:sp>
      <p:pic>
        <p:nvPicPr>
          <p:cNvPr id="3" name="Picture 2" descr="D:\Projetos\Interno\Apresentações dos projetos\Unilever\SS_Imagens\ScreenShot040.bmp">
            <a:extLst>
              <a:ext uri="{FF2B5EF4-FFF2-40B4-BE49-F238E27FC236}">
                <a16:creationId xmlns:a16="http://schemas.microsoft.com/office/drawing/2014/main" id="{EF52AB3F-1781-E795-41CE-0C33ADE7E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7289" y="1298357"/>
            <a:ext cx="7109422" cy="5330952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255589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3FE00C-3337-9D07-E60D-8F1FBA04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dirty="0"/>
              <a:t>Monitoramento das variáveis e</a:t>
            </a:r>
            <a:br>
              <a:rPr lang="pt-BR" dirty="0"/>
            </a:br>
            <a:r>
              <a:rPr lang="pt-BR" dirty="0"/>
              <a:t> equipamentos do processo</a:t>
            </a:r>
          </a:p>
        </p:txBody>
      </p:sp>
      <p:pic>
        <p:nvPicPr>
          <p:cNvPr id="3" name="Picture 2" descr="D:\Projetos\Interno\Apresentações dos projetos\Unilever\SS_Imagens\ScreenShot040.bmp">
            <a:extLst>
              <a:ext uri="{FF2B5EF4-FFF2-40B4-BE49-F238E27FC236}">
                <a16:creationId xmlns:a16="http://schemas.microsoft.com/office/drawing/2014/main" id="{1E86EB4A-05BB-36D5-08AB-9A44CECC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4883" y="1284249"/>
            <a:ext cx="7114234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2973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47E0A-C379-0868-D636-E0F57CDE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dirty="0"/>
              <a:t>Monitoramento das variáveis e</a:t>
            </a:r>
            <a:br>
              <a:rPr lang="pt-BR" dirty="0"/>
            </a:br>
            <a:r>
              <a:rPr lang="pt-BR" dirty="0"/>
              <a:t> equipamentos do processo</a:t>
            </a:r>
          </a:p>
        </p:txBody>
      </p:sp>
      <p:pic>
        <p:nvPicPr>
          <p:cNvPr id="3" name="Picture 2" descr="D:\Projetos\Interno\Apresentações dos projetos\Unilever\SS_Imagens\ScreenShot042.bmp">
            <a:extLst>
              <a:ext uri="{FF2B5EF4-FFF2-40B4-BE49-F238E27FC236}">
                <a16:creationId xmlns:a16="http://schemas.microsoft.com/office/drawing/2014/main" id="{E54E8CF5-3B7B-26EE-4CAC-F8AC04B48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227" y="1293542"/>
            <a:ext cx="7114032" cy="5329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12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5775F-1F7E-A01A-C6A2-8054994A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dirty="0"/>
              <a:t>Monitoramento das variáveis e</a:t>
            </a:r>
            <a:br>
              <a:rPr lang="pt-BR" dirty="0"/>
            </a:br>
            <a:r>
              <a:rPr lang="pt-BR" dirty="0"/>
              <a:t> equipamentos do processo</a:t>
            </a:r>
          </a:p>
        </p:txBody>
      </p:sp>
      <p:pic>
        <p:nvPicPr>
          <p:cNvPr id="3" name="Picture 2" descr="D:\Projetos\Interno\Apresentações dos projetos\Unilever\SS_Imagens\ScreenShot042.bmp">
            <a:extLst>
              <a:ext uri="{FF2B5EF4-FFF2-40B4-BE49-F238E27FC236}">
                <a16:creationId xmlns:a16="http://schemas.microsoft.com/office/drawing/2014/main" id="{8C965F26-D815-F9C1-9242-91162BD2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5745" y="1301962"/>
            <a:ext cx="7112511" cy="5330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7382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34D041-F9ED-89DB-C420-F8F93FEF540A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"/>
            <a:ext cx="7086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Relatórios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AEB5D7F-A5A7-41D9-8214-15E8FC8BC9E1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8458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63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1145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 partir dos dados gravados no banco de dados pelo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Archiver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(ferramenta de registro dos dados das bateladas) estes dados são acessados a qualquer momento e a partir de qualquer computador conectado a rede da empresa. Os relatórios estão disponíveis na web (intranet) para acesso através de navegadores Web como Internet Explorer, Google Chrome ou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Mozila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Firefox.</a:t>
            </a:r>
          </a:p>
        </p:txBody>
      </p:sp>
    </p:spTree>
    <p:extLst>
      <p:ext uri="{BB962C8B-B14F-4D97-AF65-F5344CB8AC3E}">
        <p14:creationId xmlns:p14="http://schemas.microsoft.com/office/powerpoint/2010/main" val="3371255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11D41-CF60-43D2-21C8-8E5CB2AA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/>
          <a:lstStyle/>
          <a:p>
            <a:pPr algn="ctr"/>
            <a:r>
              <a:rPr lang="pt-BR" dirty="0"/>
              <a:t>Relatórios - Detalhes</a:t>
            </a:r>
          </a:p>
        </p:txBody>
      </p:sp>
      <p:pic>
        <p:nvPicPr>
          <p:cNvPr id="3" name="Picture 2" descr="D:\Projetos\Interno\Apresentações dos projetos\Unilever\Batch\imagem08.png">
            <a:extLst>
              <a:ext uri="{FF2B5EF4-FFF2-40B4-BE49-F238E27FC236}">
                <a16:creationId xmlns:a16="http://schemas.microsoft.com/office/drawing/2014/main" id="{27CDE33E-0756-948C-0077-DFE53D499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54553"/>
            <a:ext cx="8839200" cy="21566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4378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A425E-25F4-12E9-7663-10D23716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/>
          <a:lstStyle/>
          <a:p>
            <a:pPr algn="ctr"/>
            <a:r>
              <a:rPr lang="pt-BR" dirty="0"/>
              <a:t>Relatórios - Detalhes</a:t>
            </a:r>
          </a:p>
        </p:txBody>
      </p:sp>
      <p:pic>
        <p:nvPicPr>
          <p:cNvPr id="3" name="Picture 2" descr="D:\Projetos\Interno\Apresentações dos projetos\Unilever\Batch\imagem09.png">
            <a:extLst>
              <a:ext uri="{FF2B5EF4-FFF2-40B4-BE49-F238E27FC236}">
                <a16:creationId xmlns:a16="http://schemas.microsoft.com/office/drawing/2014/main" id="{6CF90128-5126-DCC3-6E31-07BAE7A05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13071" y="1295400"/>
            <a:ext cx="7117858" cy="5334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9245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EDE7A-B078-9B49-6F6F-2EDC87BB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/>
          <a:lstStyle/>
          <a:p>
            <a:pPr algn="ctr"/>
            <a:r>
              <a:rPr lang="pt-BR" dirty="0"/>
              <a:t>Relatórios - Detalhes</a:t>
            </a:r>
          </a:p>
        </p:txBody>
      </p:sp>
      <p:pic>
        <p:nvPicPr>
          <p:cNvPr id="3" name="Picture 2" descr="D:\Projetos\Interno\Apresentações dos projetos\Unilever\Batch\imagem10.png">
            <a:extLst>
              <a:ext uri="{FF2B5EF4-FFF2-40B4-BE49-F238E27FC236}">
                <a16:creationId xmlns:a16="http://schemas.microsoft.com/office/drawing/2014/main" id="{6A122388-DE4B-C068-4CA5-BD3B4EC8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5122" y="1295400"/>
            <a:ext cx="7053755" cy="5334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1331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F65D0-6EA5-4C9C-DDEE-1CF6A728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/>
          <a:lstStyle/>
          <a:p>
            <a:pPr algn="ctr"/>
            <a:r>
              <a:rPr lang="pt-BR" dirty="0"/>
              <a:t>Relatórios - Detalhes</a:t>
            </a:r>
          </a:p>
        </p:txBody>
      </p:sp>
      <p:pic>
        <p:nvPicPr>
          <p:cNvPr id="3" name="Picture 3" descr="D:\Projetos\Interno\Apresentações dos projetos\Unilever\Batch\imagem11.png">
            <a:extLst>
              <a:ext uri="{FF2B5EF4-FFF2-40B4-BE49-F238E27FC236}">
                <a16:creationId xmlns:a16="http://schemas.microsoft.com/office/drawing/2014/main" id="{F30FC874-6DE3-617E-BBDA-B6A14DA53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06524" y="1275736"/>
            <a:ext cx="4730952" cy="5334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414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E70A82-019D-66AA-847E-BB955BCA859D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"/>
            <a:ext cx="7086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Características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A634E0-F52F-96B7-B920-A6405213472F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8839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63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1145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Adições e controles automáticos seguindo os procedimentos e sequenciamentos das receitas;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EA2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Controle e registro das adições manuais feitas pelo operador a partir da ferramenta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FactoryTalk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Batch e-Procedure;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EA2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Análise de cada produção através dos relatórios gerados pela  ferramenta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Factory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Talk Batch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Reporting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EA2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634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5EB510-056B-E362-9187-C6BF2912CBAC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"/>
            <a:ext cx="7086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Desafios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29A85A3-DECB-FA69-CF59-3BA5833E7159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8458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63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1145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Sistema flexível permitindo criação de várias receitas com sequenciamentos diferentes dos procedimentos de cada unidade;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Sistema escalável permitindo ampliações futuras mantendo a mesma base e padrões do projeto atual;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Integração com outras áreas e variáveis da fábrica;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Sistema robusto evitando falhas no controle que o tornem inoperante.</a:t>
            </a:r>
          </a:p>
        </p:txBody>
      </p:sp>
    </p:spTree>
    <p:extLst>
      <p:ext uri="{BB962C8B-B14F-4D97-AF65-F5344CB8AC3E}">
        <p14:creationId xmlns:p14="http://schemas.microsoft.com/office/powerpoint/2010/main" val="3803028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720051-E1E7-FAFB-0991-5A653CAA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8799" y="6675437"/>
            <a:ext cx="950401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0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701B7B-669E-7413-F41C-9B6E17665F9F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"/>
            <a:ext cx="7086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Ferramentas utilizadas na solução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E8FE691-BD93-3328-4F1C-75E86933294E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8839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63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1145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Hardware (Rockwell Automation / Allen-Bradley):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EA2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919163" marR="0" lvl="1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</a:rPr>
              <a:t>Controlador família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</a:rPr>
              <a:t>Controllogix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</a:endParaRPr>
          </a:p>
          <a:p>
            <a:pPr marL="919163" marR="0" lvl="1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</a:rPr>
              <a:t>Redes industriais Ethernet TCP/IP e Ethernet/IP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EA2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EA2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Softwares :</a:t>
            </a:r>
          </a:p>
          <a:p>
            <a:pPr marL="576263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</a:endParaRPr>
          </a:p>
          <a:p>
            <a:pPr marL="919163" marR="0" lvl="1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</a:rPr>
              <a:t>Gerenciador de Bateladas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</a:rPr>
              <a:t>FactoryTalk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</a:rPr>
              <a:t> Batch</a:t>
            </a:r>
          </a:p>
          <a:p>
            <a:pPr marL="919163" marR="0" lvl="1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</a:rPr>
              <a:t>Ferramenta de relatórios Batch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</a:rPr>
              <a:t>Reporting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pic>
        <p:nvPicPr>
          <p:cNvPr id="9" name="Picture 6" descr="Image result for Logo Controllogix">
            <a:extLst>
              <a:ext uri="{FF2B5EF4-FFF2-40B4-BE49-F238E27FC236}">
                <a16:creationId xmlns:a16="http://schemas.microsoft.com/office/drawing/2014/main" id="{CB13009D-24F1-FFB3-D942-56ECFAA9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16" y="2122213"/>
            <a:ext cx="1989293" cy="9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7F9A20D2-573E-AFF7-2E48-079769FAC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410" y="4177057"/>
            <a:ext cx="3191190" cy="135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2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26728E46-040E-FE07-6AF9-CCD724E61281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"/>
            <a:ext cx="7086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Arquitetura do Sistema</a:t>
            </a:r>
          </a:p>
        </p:txBody>
      </p:sp>
      <p:sp>
        <p:nvSpPr>
          <p:cNvPr id="69" name="Rectangle 803">
            <a:extLst>
              <a:ext uri="{FF2B5EF4-FFF2-40B4-BE49-F238E27FC236}">
                <a16:creationId xmlns:a16="http://schemas.microsoft.com/office/drawing/2014/main" id="{1C20ACFB-F458-A097-0A58-0432C67A2590}"/>
              </a:ext>
            </a:extLst>
          </p:cNvPr>
          <p:cNvSpPr>
            <a:spLocks noChangeArrowheads="1"/>
          </p:cNvSpPr>
          <p:nvPr/>
        </p:nvSpPr>
        <p:spPr bwMode="black">
          <a:xfrm>
            <a:off x="7546369" y="6463028"/>
            <a:ext cx="1568371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fontAlgn="base">
              <a:lnSpc>
                <a:spcPts val="1000"/>
              </a:lnSpc>
              <a:spcBef>
                <a:spcPts val="2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 Narrow"/>
                <a:ea typeface="ＭＳ Ｐゴシック" charset="-128"/>
              </a:rPr>
              <a:t>Nível planta</a:t>
            </a:r>
          </a:p>
        </p:txBody>
      </p:sp>
      <p:sp>
        <p:nvSpPr>
          <p:cNvPr id="70" name="Line 111">
            <a:extLst>
              <a:ext uri="{FF2B5EF4-FFF2-40B4-BE49-F238E27FC236}">
                <a16:creationId xmlns:a16="http://schemas.microsoft.com/office/drawing/2014/main" id="{40CD3614-3642-9A80-23AD-0736E9D5D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1667" y="4705851"/>
            <a:ext cx="1697038" cy="0"/>
          </a:xfrm>
          <a:prstGeom prst="line">
            <a:avLst/>
          </a:prstGeom>
          <a:noFill/>
          <a:ln w="25400">
            <a:solidFill>
              <a:srgbClr val="FFFFFF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pic>
        <p:nvPicPr>
          <p:cNvPr id="71" name="Picture 10">
            <a:extLst>
              <a:ext uri="{FF2B5EF4-FFF2-40B4-BE49-F238E27FC236}">
                <a16:creationId xmlns:a16="http://schemas.microsoft.com/office/drawing/2014/main" id="{773353A8-21F0-7761-8773-6922372A9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117" y="3721601"/>
            <a:ext cx="1341438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1D5271D4-E2C0-12FE-3B12-6CED6850D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92" y="1613401"/>
            <a:ext cx="95885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FBBF84CF-3BA6-E5C9-F9F4-0034722D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917" y="1613401"/>
            <a:ext cx="95885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">
            <a:extLst>
              <a:ext uri="{FF2B5EF4-FFF2-40B4-BE49-F238E27FC236}">
                <a16:creationId xmlns:a16="http://schemas.microsoft.com/office/drawing/2014/main" id="{1E8083A9-3849-EF88-FBB5-718474FE7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217" y="5510713"/>
            <a:ext cx="16319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">
            <a:extLst>
              <a:ext uri="{FF2B5EF4-FFF2-40B4-BE49-F238E27FC236}">
                <a16:creationId xmlns:a16="http://schemas.microsoft.com/office/drawing/2014/main" id="{E26CBDC9-C72F-6E33-B27F-A626A260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7442" y="5510713"/>
            <a:ext cx="163036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">
            <a:extLst>
              <a:ext uri="{FF2B5EF4-FFF2-40B4-BE49-F238E27FC236}">
                <a16:creationId xmlns:a16="http://schemas.microsoft.com/office/drawing/2014/main" id="{18871394-6C60-2DC9-8070-11FB11DDF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0842" y="1397501"/>
            <a:ext cx="2533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6">
            <a:extLst>
              <a:ext uri="{FF2B5EF4-FFF2-40B4-BE49-F238E27FC236}">
                <a16:creationId xmlns:a16="http://schemas.microsoft.com/office/drawing/2014/main" id="{6795E501-0E54-E227-12E9-A1A05519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0842" y="2792913"/>
            <a:ext cx="2533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id="{42551B92-61FC-F295-B5F0-EB07D5B09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3767" y="1767388"/>
            <a:ext cx="163036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Line 111">
            <a:extLst>
              <a:ext uri="{FF2B5EF4-FFF2-40B4-BE49-F238E27FC236}">
                <a16:creationId xmlns:a16="http://schemas.microsoft.com/office/drawing/2014/main" id="{F98B52D5-4A6C-A32B-F7E5-5F80927DA6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3117" y="4312151"/>
            <a:ext cx="1222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80" name="Line 111">
            <a:extLst>
              <a:ext uri="{FF2B5EF4-FFF2-40B4-BE49-F238E27FC236}">
                <a16:creationId xmlns:a16="http://schemas.microsoft.com/office/drawing/2014/main" id="{285120D5-DBAC-EC08-ED3F-0718222E8B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3117" y="4312151"/>
            <a:ext cx="11113" cy="9255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81" name="Line 111">
            <a:extLst>
              <a:ext uri="{FF2B5EF4-FFF2-40B4-BE49-F238E27FC236}">
                <a16:creationId xmlns:a16="http://schemas.microsoft.com/office/drawing/2014/main" id="{7CAB4F2C-05D8-BBCB-AD37-4D533FD8DB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8167" y="5229726"/>
            <a:ext cx="27860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82" name="Line 111">
            <a:extLst>
              <a:ext uri="{FF2B5EF4-FFF2-40B4-BE49-F238E27FC236}">
                <a16:creationId xmlns:a16="http://schemas.microsoft.com/office/drawing/2014/main" id="{9F87A384-6F60-EE45-305A-0C0D91B3B2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8167" y="5229726"/>
            <a:ext cx="14288" cy="635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83" name="Line 111">
            <a:extLst>
              <a:ext uri="{FF2B5EF4-FFF2-40B4-BE49-F238E27FC236}">
                <a16:creationId xmlns:a16="http://schemas.microsoft.com/office/drawing/2014/main" id="{CC874C86-4A7E-0B41-7276-DC01B034B0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2930" y="5864726"/>
            <a:ext cx="1412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84" name="Line 111">
            <a:extLst>
              <a:ext uri="{FF2B5EF4-FFF2-40B4-BE49-F238E27FC236}">
                <a16:creationId xmlns:a16="http://schemas.microsoft.com/office/drawing/2014/main" id="{84FB473A-7246-678D-2435-351380CFEC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5355" y="4393113"/>
            <a:ext cx="0" cy="14716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85" name="Line 111">
            <a:extLst>
              <a:ext uri="{FF2B5EF4-FFF2-40B4-BE49-F238E27FC236}">
                <a16:creationId xmlns:a16="http://schemas.microsoft.com/office/drawing/2014/main" id="{6C3D771B-BD0A-8C91-2B20-83850BB0D5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5355" y="5858376"/>
            <a:ext cx="1920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86" name="Line 111">
            <a:extLst>
              <a:ext uri="{FF2B5EF4-FFF2-40B4-BE49-F238E27FC236}">
                <a16:creationId xmlns:a16="http://schemas.microsoft.com/office/drawing/2014/main" id="{77D3B514-44AE-A238-912C-FE86A64409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917" y="3954963"/>
            <a:ext cx="42227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87" name="Line 111">
            <a:extLst>
              <a:ext uri="{FF2B5EF4-FFF2-40B4-BE49-F238E27FC236}">
                <a16:creationId xmlns:a16="http://schemas.microsoft.com/office/drawing/2014/main" id="{61F7BF46-E06E-79B2-2682-5FEC3D03D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917" y="1995988"/>
            <a:ext cx="0" cy="1958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88" name="Line 111">
            <a:extLst>
              <a:ext uri="{FF2B5EF4-FFF2-40B4-BE49-F238E27FC236}">
                <a16:creationId xmlns:a16="http://schemas.microsoft.com/office/drawing/2014/main" id="{B9058344-B271-661E-3876-1EE6FC59E9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917" y="1999163"/>
            <a:ext cx="123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89" name="Line 111">
            <a:extLst>
              <a:ext uri="{FF2B5EF4-FFF2-40B4-BE49-F238E27FC236}">
                <a16:creationId xmlns:a16="http://schemas.microsoft.com/office/drawing/2014/main" id="{4BA524CC-BDDB-AD09-2B58-AB91B22CD2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64917" y="3519988"/>
            <a:ext cx="28686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90" name="Line 111">
            <a:extLst>
              <a:ext uri="{FF2B5EF4-FFF2-40B4-BE49-F238E27FC236}">
                <a16:creationId xmlns:a16="http://schemas.microsoft.com/office/drawing/2014/main" id="{100116A5-A9A1-4966-82DD-7198ED85D2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63330" y="2016626"/>
            <a:ext cx="619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91" name="Line 111">
            <a:extLst>
              <a:ext uri="{FF2B5EF4-FFF2-40B4-BE49-F238E27FC236}">
                <a16:creationId xmlns:a16="http://schemas.microsoft.com/office/drawing/2014/main" id="{CC081CD8-41BC-B4D8-0435-AC5E3FD7DC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1717" y="4210551"/>
            <a:ext cx="2238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92" name="Line 111">
            <a:extLst>
              <a:ext uri="{FF2B5EF4-FFF2-40B4-BE49-F238E27FC236}">
                <a16:creationId xmlns:a16="http://schemas.microsoft.com/office/drawing/2014/main" id="{7DBD9A6C-07C6-A899-3A83-2D8F19132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8542" y="4291513"/>
            <a:ext cx="2720975" cy="0"/>
          </a:xfrm>
          <a:prstGeom prst="line">
            <a:avLst/>
          </a:prstGeom>
          <a:noFill/>
          <a:ln w="25400">
            <a:solidFill>
              <a:srgbClr val="FFFFFF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93" name="Line 111">
            <a:extLst>
              <a:ext uri="{FF2B5EF4-FFF2-40B4-BE49-F238E27FC236}">
                <a16:creationId xmlns:a16="http://schemas.microsoft.com/office/drawing/2014/main" id="{BBDB874E-962D-2580-C56F-5DC6CF9978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9517" y="3412038"/>
            <a:ext cx="0" cy="889000"/>
          </a:xfrm>
          <a:prstGeom prst="line">
            <a:avLst/>
          </a:prstGeom>
          <a:noFill/>
          <a:ln w="25400">
            <a:solidFill>
              <a:srgbClr val="FFFFFF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94" name="Line 111">
            <a:extLst>
              <a:ext uri="{FF2B5EF4-FFF2-40B4-BE49-F238E27FC236}">
                <a16:creationId xmlns:a16="http://schemas.microsoft.com/office/drawing/2014/main" id="{E603C99E-A12C-ECF1-716A-9274EBB062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96780" y="2016626"/>
            <a:ext cx="26987" cy="11842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95" name="Line 111">
            <a:extLst>
              <a:ext uri="{FF2B5EF4-FFF2-40B4-BE49-F238E27FC236}">
                <a16:creationId xmlns:a16="http://schemas.microsoft.com/office/drawing/2014/main" id="{7FEF9B5C-232F-5DFA-3DF9-411405E3B6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3767" y="3188201"/>
            <a:ext cx="28717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96" name="Line 111">
            <a:extLst>
              <a:ext uri="{FF2B5EF4-FFF2-40B4-BE49-F238E27FC236}">
                <a16:creationId xmlns:a16="http://schemas.microsoft.com/office/drawing/2014/main" id="{77465E51-D441-7750-6319-D7748F7B1F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2655" y="2030913"/>
            <a:ext cx="111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97" name="Line 111">
            <a:extLst>
              <a:ext uri="{FF2B5EF4-FFF2-40B4-BE49-F238E27FC236}">
                <a16:creationId xmlns:a16="http://schemas.microsoft.com/office/drawing/2014/main" id="{C61F599F-AEB3-2F74-2AA0-190E83FE5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5355" y="4126413"/>
            <a:ext cx="2668587" cy="0"/>
          </a:xfrm>
          <a:prstGeom prst="line">
            <a:avLst/>
          </a:prstGeom>
          <a:noFill/>
          <a:ln w="25400">
            <a:solidFill>
              <a:srgbClr val="474747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98" name="Line 111">
            <a:extLst>
              <a:ext uri="{FF2B5EF4-FFF2-40B4-BE49-F238E27FC236}">
                <a16:creationId xmlns:a16="http://schemas.microsoft.com/office/drawing/2014/main" id="{38FF9E65-6E89-E275-052E-0DD1453510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33942" y="3412038"/>
            <a:ext cx="0" cy="723900"/>
          </a:xfrm>
          <a:prstGeom prst="line">
            <a:avLst/>
          </a:prstGeom>
          <a:noFill/>
          <a:ln w="25400">
            <a:solidFill>
              <a:srgbClr val="FFFFFF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99" name="Line 111">
            <a:extLst>
              <a:ext uri="{FF2B5EF4-FFF2-40B4-BE49-F238E27FC236}">
                <a16:creationId xmlns:a16="http://schemas.microsoft.com/office/drawing/2014/main" id="{D5087898-078B-896C-347D-91252C2A0F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3967" y="3177088"/>
            <a:ext cx="1588" cy="10239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100" name="Line 111">
            <a:extLst>
              <a:ext uri="{FF2B5EF4-FFF2-40B4-BE49-F238E27FC236}">
                <a16:creationId xmlns:a16="http://schemas.microsoft.com/office/drawing/2014/main" id="{758E6152-C19F-1600-5FC2-1C4875C70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5355" y="2562726"/>
            <a:ext cx="2679700" cy="0"/>
          </a:xfrm>
          <a:prstGeom prst="line">
            <a:avLst/>
          </a:prstGeom>
          <a:noFill/>
          <a:ln w="25400">
            <a:solidFill>
              <a:srgbClr val="FFFFFF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01" name="Line 111">
            <a:extLst>
              <a:ext uri="{FF2B5EF4-FFF2-40B4-BE49-F238E27FC236}">
                <a16:creationId xmlns:a16="http://schemas.microsoft.com/office/drawing/2014/main" id="{5E2D3E66-8F73-1D93-D38C-1545A920CC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33942" y="2008688"/>
            <a:ext cx="0" cy="554038"/>
          </a:xfrm>
          <a:prstGeom prst="line">
            <a:avLst/>
          </a:prstGeom>
          <a:noFill/>
          <a:ln w="25400">
            <a:solidFill>
              <a:srgbClr val="FFFFFF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02" name="Line 111">
            <a:extLst>
              <a:ext uri="{FF2B5EF4-FFF2-40B4-BE49-F238E27FC236}">
                <a16:creationId xmlns:a16="http://schemas.microsoft.com/office/drawing/2014/main" id="{C9B40324-EE9E-1792-8611-BB9947A79F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5355" y="2553201"/>
            <a:ext cx="0" cy="1476375"/>
          </a:xfrm>
          <a:prstGeom prst="line">
            <a:avLst/>
          </a:prstGeom>
          <a:noFill/>
          <a:ln w="25400">
            <a:solidFill>
              <a:srgbClr val="FFFFFF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03" name="Line 111">
            <a:extLst>
              <a:ext uri="{FF2B5EF4-FFF2-40B4-BE49-F238E27FC236}">
                <a16:creationId xmlns:a16="http://schemas.microsoft.com/office/drawing/2014/main" id="{0A468360-9F17-7818-3F64-03D7F50383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9180" y="1999163"/>
            <a:ext cx="0" cy="379413"/>
          </a:xfrm>
          <a:prstGeom prst="line">
            <a:avLst/>
          </a:prstGeom>
          <a:noFill/>
          <a:ln w="25400">
            <a:solidFill>
              <a:srgbClr val="FFFFFF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04" name="Line 111">
            <a:extLst>
              <a:ext uri="{FF2B5EF4-FFF2-40B4-BE49-F238E27FC236}">
                <a16:creationId xmlns:a16="http://schemas.microsoft.com/office/drawing/2014/main" id="{64E9FCF7-F1BD-F2D3-C141-3DAD9CF9C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5342" y="2378576"/>
            <a:ext cx="1503363" cy="0"/>
          </a:xfrm>
          <a:prstGeom prst="line">
            <a:avLst/>
          </a:prstGeom>
          <a:noFill/>
          <a:ln w="25400">
            <a:solidFill>
              <a:srgbClr val="FFFFFF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05" name="Line 111">
            <a:extLst>
              <a:ext uri="{FF2B5EF4-FFF2-40B4-BE49-F238E27FC236}">
                <a16:creationId xmlns:a16="http://schemas.microsoft.com/office/drawing/2014/main" id="{660E0594-9B2A-D498-474D-B3F743BD0B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5342" y="2378576"/>
            <a:ext cx="0" cy="1863725"/>
          </a:xfrm>
          <a:prstGeom prst="line">
            <a:avLst/>
          </a:prstGeom>
          <a:noFill/>
          <a:ln w="25400">
            <a:solidFill>
              <a:srgbClr val="FFFFFF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06" name="Line 111">
            <a:extLst>
              <a:ext uri="{FF2B5EF4-FFF2-40B4-BE49-F238E27FC236}">
                <a16:creationId xmlns:a16="http://schemas.microsoft.com/office/drawing/2014/main" id="{6713E69F-519C-A4C3-766C-1E909FCD0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7542" y="4231188"/>
            <a:ext cx="177800" cy="0"/>
          </a:xfrm>
          <a:prstGeom prst="line">
            <a:avLst/>
          </a:prstGeom>
          <a:noFill/>
          <a:ln w="25400">
            <a:solidFill>
              <a:srgbClr val="FFFFFF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07" name="Line 111">
            <a:extLst>
              <a:ext uri="{FF2B5EF4-FFF2-40B4-BE49-F238E27FC236}">
                <a16:creationId xmlns:a16="http://schemas.microsoft.com/office/drawing/2014/main" id="{F565DE37-CD9B-107E-E754-484E256161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5955" y="4343901"/>
            <a:ext cx="0" cy="361950"/>
          </a:xfrm>
          <a:prstGeom prst="line">
            <a:avLst/>
          </a:prstGeom>
          <a:noFill/>
          <a:ln w="25400">
            <a:solidFill>
              <a:srgbClr val="FFFFFF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08" name="Line 111">
            <a:extLst>
              <a:ext uri="{FF2B5EF4-FFF2-40B4-BE49-F238E27FC236}">
                <a16:creationId xmlns:a16="http://schemas.microsoft.com/office/drawing/2014/main" id="{35FBF64C-BDB5-CF62-05A0-3E52998643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9180" y="3410451"/>
            <a:ext cx="3175" cy="1295400"/>
          </a:xfrm>
          <a:prstGeom prst="line">
            <a:avLst/>
          </a:prstGeom>
          <a:noFill/>
          <a:ln w="25400">
            <a:solidFill>
              <a:srgbClr val="FFFFFF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09" name="Retângulo 3">
            <a:extLst>
              <a:ext uri="{FF2B5EF4-FFF2-40B4-BE49-F238E27FC236}">
                <a16:creationId xmlns:a16="http://schemas.microsoft.com/office/drawing/2014/main" id="{FF51A080-48C7-78BE-83A1-1B9E96155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155" y="3370763"/>
            <a:ext cx="60325" cy="460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Ø"/>
            </a:pPr>
            <a:endParaRPr lang="pt-BR" alt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110" name="Rectangle 22">
            <a:extLst>
              <a:ext uri="{FF2B5EF4-FFF2-40B4-BE49-F238E27FC236}">
                <a16:creationId xmlns:a16="http://schemas.microsoft.com/office/drawing/2014/main" id="{682445F8-3FC8-E167-FA71-6E2192E9A0EA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112992" y="1160963"/>
            <a:ext cx="33956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PLC 1 </a:t>
            </a:r>
            <a:r>
              <a:rPr lang="en-US" altLang="pt-BR" sz="1100" b="1" dirty="0" err="1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ControlLogix</a:t>
            </a:r>
            <a:r>
              <a:rPr lang="en-US" altLang="pt-BR" sz="1100" b="1" dirty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 L5563</a:t>
            </a:r>
            <a:endParaRPr lang="en-US" altLang="pt-BR" sz="1100" b="1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1" name="Rectangle 22">
            <a:extLst>
              <a:ext uri="{FF2B5EF4-FFF2-40B4-BE49-F238E27FC236}">
                <a16:creationId xmlns:a16="http://schemas.microsoft.com/office/drawing/2014/main" id="{ACF3D582-8E98-76B7-110E-B0B73BD8108A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162925" y="2591301"/>
            <a:ext cx="38909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PLC 2 </a:t>
            </a:r>
            <a:r>
              <a:rPr lang="en-US" altLang="pt-BR" sz="1100" b="1" dirty="0" err="1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ControlLogix</a:t>
            </a:r>
            <a:r>
              <a:rPr lang="en-US" altLang="pt-BR" sz="1100" b="1" dirty="0">
                <a:solidFill>
                  <a:srgbClr val="FF0000"/>
                </a:solidFill>
                <a:latin typeface="Comic Sans MS" pitchFamily="66" charset="0"/>
                <a:ea typeface="ＭＳ Ｐゴシック" charset="-128"/>
              </a:rPr>
              <a:t> L5573</a:t>
            </a:r>
            <a:endParaRPr lang="en-US" altLang="pt-BR" sz="1100" b="1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2" name="Rectangle 109">
            <a:extLst>
              <a:ext uri="{FF2B5EF4-FFF2-40B4-BE49-F238E27FC236}">
                <a16:creationId xmlns:a16="http://schemas.microsoft.com/office/drawing/2014/main" id="{899C77FA-44F1-8D72-129E-A8DC0104F13A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982442" y="6517188"/>
            <a:ext cx="1831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 err="1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Estação</a:t>
            </a: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 </a:t>
            </a:r>
            <a:r>
              <a:rPr lang="en-US" altLang="pt-BR" sz="1100" b="1" dirty="0" err="1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Supervisório</a:t>
            </a: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 01 </a:t>
            </a:r>
          </a:p>
          <a:p>
            <a:pPr algn="r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altLang="pt-BR" sz="1100" b="1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3" name="Rectangle 109">
            <a:extLst>
              <a:ext uri="{FF2B5EF4-FFF2-40B4-BE49-F238E27FC236}">
                <a16:creationId xmlns:a16="http://schemas.microsoft.com/office/drawing/2014/main" id="{FE13C108-8CAD-4D33-4687-936A5C3D6371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125692" y="6480676"/>
            <a:ext cx="1831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 err="1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Estação</a:t>
            </a: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 </a:t>
            </a:r>
            <a:r>
              <a:rPr lang="en-US" altLang="pt-BR" sz="1100" b="1" dirty="0" err="1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Supervisório</a:t>
            </a: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 02 </a:t>
            </a:r>
          </a:p>
        </p:txBody>
      </p:sp>
      <p:sp>
        <p:nvSpPr>
          <p:cNvPr id="114" name="Rectangle 109">
            <a:extLst>
              <a:ext uri="{FF2B5EF4-FFF2-40B4-BE49-F238E27FC236}">
                <a16:creationId xmlns:a16="http://schemas.microsoft.com/office/drawing/2014/main" id="{A3A79BEA-C858-4BDF-1B46-9E649FA89F5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565180" y="5510713"/>
            <a:ext cx="14001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RSView32 v.7.30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FTBatch Client</a:t>
            </a:r>
          </a:p>
          <a:p>
            <a:pPr defTabSz="914400" fontAlgn="base">
              <a:lnSpc>
                <a:spcPts val="12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</a:pPr>
            <a:endParaRPr lang="en-US" altLang="pt-BR" sz="1100" b="1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5" name="Rectangle 109">
            <a:extLst>
              <a:ext uri="{FF2B5EF4-FFF2-40B4-BE49-F238E27FC236}">
                <a16:creationId xmlns:a16="http://schemas.microsoft.com/office/drawing/2014/main" id="{20F20678-9442-A4C9-52E6-BAD3DEB06C9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486180" y="5223376"/>
            <a:ext cx="1400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RSView32 v.7.30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FTBatch Client</a:t>
            </a:r>
          </a:p>
          <a:p>
            <a:pPr defTabSz="914400" fontAlgn="base">
              <a:lnSpc>
                <a:spcPts val="12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</a:pPr>
            <a:endParaRPr lang="en-US" altLang="pt-BR" sz="1100" b="1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6" name="Rectangle 109">
            <a:extLst>
              <a:ext uri="{FF2B5EF4-FFF2-40B4-BE49-F238E27FC236}">
                <a16:creationId xmlns:a16="http://schemas.microsoft.com/office/drawing/2014/main" id="{92533605-4FDD-ADCF-10E6-1CEEC8A18C34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503385" y="1248271"/>
            <a:ext cx="1273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 err="1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Servidor</a:t>
            </a: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 #02</a:t>
            </a:r>
          </a:p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BD SQL Server</a:t>
            </a:r>
          </a:p>
        </p:txBody>
      </p:sp>
      <p:sp>
        <p:nvSpPr>
          <p:cNvPr id="117" name="Rectangle 109">
            <a:extLst>
              <a:ext uri="{FF2B5EF4-FFF2-40B4-BE49-F238E27FC236}">
                <a16:creationId xmlns:a16="http://schemas.microsoft.com/office/drawing/2014/main" id="{4F8A4B92-70F6-A25A-DD73-22149D94C4E0}"/>
              </a:ext>
            </a:extLst>
          </p:cNvPr>
          <p:cNvSpPr>
            <a:spLocks noChangeArrowheads="1"/>
          </p:cNvSpPr>
          <p:nvPr/>
        </p:nvSpPr>
        <p:spPr bwMode="black">
          <a:xfrm>
            <a:off x="451597" y="1251446"/>
            <a:ext cx="12255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 err="1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Servidor</a:t>
            </a: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 #01</a:t>
            </a:r>
          </a:p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Batch Server</a:t>
            </a:r>
          </a:p>
        </p:txBody>
      </p:sp>
      <p:sp>
        <p:nvSpPr>
          <p:cNvPr id="118" name="Rectangle 109">
            <a:extLst>
              <a:ext uri="{FF2B5EF4-FFF2-40B4-BE49-F238E27FC236}">
                <a16:creationId xmlns:a16="http://schemas.microsoft.com/office/drawing/2014/main" id="{9088E72B-D37D-ABF7-EC6B-4A70A7030814}"/>
              </a:ext>
            </a:extLst>
          </p:cNvPr>
          <p:cNvSpPr>
            <a:spLocks noChangeArrowheads="1"/>
          </p:cNvSpPr>
          <p:nvPr/>
        </p:nvSpPr>
        <p:spPr bwMode="black">
          <a:xfrm>
            <a:off x="2711105" y="1413503"/>
            <a:ext cx="15573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 err="1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Estação</a:t>
            </a: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 </a:t>
            </a:r>
          </a:p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 err="1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Manutenção</a:t>
            </a:r>
            <a:endParaRPr lang="en-US" altLang="pt-BR" sz="1100" b="1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119" name="Rectangle 109">
            <a:extLst>
              <a:ext uri="{FF2B5EF4-FFF2-40B4-BE49-F238E27FC236}">
                <a16:creationId xmlns:a16="http://schemas.microsoft.com/office/drawing/2014/main" id="{B82D2CF0-A66E-05E4-FBC7-2D33168B767A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778027" y="1397622"/>
            <a:ext cx="15573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RSView32 v.7.30</a:t>
            </a:r>
          </a:p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FTBatch Client</a:t>
            </a:r>
          </a:p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 err="1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RSLogix</a:t>
            </a: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 5000 v.19</a:t>
            </a:r>
          </a:p>
          <a:p>
            <a:pPr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pt-BR" sz="1100" b="1" dirty="0" err="1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RSNetWorks</a:t>
            </a:r>
            <a:r>
              <a:rPr lang="en-US" altLang="pt-BR" sz="11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 v.9</a:t>
            </a:r>
          </a:p>
        </p:txBody>
      </p:sp>
      <p:sp>
        <p:nvSpPr>
          <p:cNvPr id="120" name="Rectangle 44">
            <a:extLst>
              <a:ext uri="{FF2B5EF4-FFF2-40B4-BE49-F238E27FC236}">
                <a16:creationId xmlns:a16="http://schemas.microsoft.com/office/drawing/2014/main" id="{D0106457-62F7-A6D3-701E-6517FE713CC8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612805" y="4515351"/>
            <a:ext cx="116522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lnSpc>
                <a:spcPct val="80000"/>
              </a:lnSpc>
              <a:spcBef>
                <a:spcPts val="2000"/>
              </a:spcBef>
              <a:defRPr/>
            </a:pPr>
            <a:r>
              <a:rPr lang="en-US" sz="1100" b="1" kern="0" dirty="0" err="1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Stratix</a:t>
            </a:r>
            <a:r>
              <a:rPr lang="en-US" sz="1100" b="1" kern="0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 8000</a:t>
            </a:r>
          </a:p>
        </p:txBody>
      </p:sp>
      <p:pic>
        <p:nvPicPr>
          <p:cNvPr id="121" name="Picture 20">
            <a:extLst>
              <a:ext uri="{FF2B5EF4-FFF2-40B4-BE49-F238E27FC236}">
                <a16:creationId xmlns:a16="http://schemas.microsoft.com/office/drawing/2014/main" id="{230BB216-4469-BC6B-E7A8-192233DB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330" y="4050213"/>
            <a:ext cx="1809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Line 111">
            <a:extLst>
              <a:ext uri="{FF2B5EF4-FFF2-40B4-BE49-F238E27FC236}">
                <a16:creationId xmlns:a16="http://schemas.microsoft.com/office/drawing/2014/main" id="{780DAAA7-02BE-BFED-4E2F-4DF65A22B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2805" y="4050213"/>
            <a:ext cx="1028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solidFill>
                  <a:srgbClr val="000000"/>
                </a:solidFill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23" name="Line 111">
            <a:extLst>
              <a:ext uri="{FF2B5EF4-FFF2-40B4-BE49-F238E27FC236}">
                <a16:creationId xmlns:a16="http://schemas.microsoft.com/office/drawing/2014/main" id="{A9F6A7E3-35B0-C261-D7D0-66DD41790E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20742" y="4054976"/>
            <a:ext cx="3175" cy="1952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solidFill>
                  <a:srgbClr val="000000"/>
                </a:solidFill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24" name="Line 111">
            <a:extLst>
              <a:ext uri="{FF2B5EF4-FFF2-40B4-BE49-F238E27FC236}">
                <a16:creationId xmlns:a16="http://schemas.microsoft.com/office/drawing/2014/main" id="{91BA236C-90F6-00A8-710D-50578D18F7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7092" y="4250238"/>
            <a:ext cx="25368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solidFill>
                  <a:srgbClr val="000000"/>
                </a:solidFill>
              </a:ln>
              <a:solidFill>
                <a:srgbClr val="CC0000"/>
              </a:solidFill>
              <a:effectLst/>
              <a:uLnTx/>
              <a:uFillTx/>
              <a:latin typeface="Arial Narrow" charset="0"/>
              <a:ea typeface="ＭＳ Ｐゴシック" charset="-128"/>
            </a:endParaRPr>
          </a:p>
        </p:txBody>
      </p:sp>
      <p:sp>
        <p:nvSpPr>
          <p:cNvPr id="125" name="Line 111">
            <a:extLst>
              <a:ext uri="{FF2B5EF4-FFF2-40B4-BE49-F238E27FC236}">
                <a16:creationId xmlns:a16="http://schemas.microsoft.com/office/drawing/2014/main" id="{5FF2B105-3230-09EB-9137-DA00FA1198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9242" y="3510463"/>
            <a:ext cx="14288" cy="8556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126" name="Rectangle 48">
            <a:extLst>
              <a:ext uri="{FF2B5EF4-FFF2-40B4-BE49-F238E27FC236}">
                <a16:creationId xmlns:a16="http://schemas.microsoft.com/office/drawing/2014/main" id="{BDD0AF52-BAE8-FAE6-15FB-741E78BA4A26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109317" y="4054976"/>
            <a:ext cx="154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ts val="1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en-US" altLang="pt-BR" sz="1000" b="1" dirty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Link RF </a:t>
            </a:r>
          </a:p>
        </p:txBody>
      </p:sp>
      <p:sp>
        <p:nvSpPr>
          <p:cNvPr id="127" name="Line 111">
            <a:extLst>
              <a:ext uri="{FF2B5EF4-FFF2-40B4-BE49-F238E27FC236}">
                <a16:creationId xmlns:a16="http://schemas.microsoft.com/office/drawing/2014/main" id="{791F8E0F-5143-8D66-A087-4BF846760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830" y="2073776"/>
            <a:ext cx="6191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128" name="Line 111">
            <a:extLst>
              <a:ext uri="{FF2B5EF4-FFF2-40B4-BE49-F238E27FC236}">
                <a16:creationId xmlns:a16="http://schemas.microsoft.com/office/drawing/2014/main" id="{BCFFAA29-43DE-980B-A348-64E7F4E67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55" y="2070601"/>
            <a:ext cx="3175" cy="890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129" name="Line 111">
            <a:extLst>
              <a:ext uri="{FF2B5EF4-FFF2-40B4-BE49-F238E27FC236}">
                <a16:creationId xmlns:a16="http://schemas.microsoft.com/office/drawing/2014/main" id="{F0C3F68E-7B96-015F-F779-6CEDF102B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4605" y="2091238"/>
            <a:ext cx="22225" cy="95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130" name="Line 111">
            <a:extLst>
              <a:ext uri="{FF2B5EF4-FFF2-40B4-BE49-F238E27FC236}">
                <a16:creationId xmlns:a16="http://schemas.microsoft.com/office/drawing/2014/main" id="{C998BC72-8B35-E71F-18C1-F05A291E0D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542" y="2961188"/>
            <a:ext cx="10191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131" name="Line 111">
            <a:extLst>
              <a:ext uri="{FF2B5EF4-FFF2-40B4-BE49-F238E27FC236}">
                <a16:creationId xmlns:a16="http://schemas.microsoft.com/office/drawing/2014/main" id="{F1C1E33C-D9FD-68B7-EBEF-E01F8E681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7780" y="2100763"/>
            <a:ext cx="1587" cy="8604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132" name="Line 111">
            <a:extLst>
              <a:ext uri="{FF2B5EF4-FFF2-40B4-BE49-F238E27FC236}">
                <a16:creationId xmlns:a16="http://schemas.microsoft.com/office/drawing/2014/main" id="{3D83BBCF-F477-BE57-9230-7658D18CF9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4442" y="2016626"/>
            <a:ext cx="0" cy="1503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sz="320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259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6BF2F-8F22-B891-033F-18251017A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086600" cy="914399"/>
          </a:xfrm>
        </p:spPr>
        <p:txBody>
          <a:bodyPr anchor="ctr"/>
          <a:lstStyle/>
          <a:p>
            <a:pPr algn="ctr"/>
            <a:r>
              <a:rPr lang="pt-BR" dirty="0"/>
              <a:t>Modelamento (</a:t>
            </a:r>
            <a:r>
              <a:rPr lang="pt-BR" dirty="0" err="1"/>
              <a:t>Process</a:t>
            </a:r>
            <a:r>
              <a:rPr lang="pt-BR" dirty="0"/>
              <a:t> </a:t>
            </a:r>
            <a:r>
              <a:rPr lang="pt-BR" dirty="0" err="1"/>
              <a:t>Cells</a:t>
            </a:r>
            <a:r>
              <a:rPr lang="pt-BR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4C72C-B33F-B287-800C-D2ED48D0F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14625" y="1833562"/>
            <a:ext cx="3714750" cy="4257675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23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9903B4-D51B-21A7-7CF4-E66AAACEDFFE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"/>
            <a:ext cx="7086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Modelamento (</a:t>
            </a:r>
            <a:r>
              <a:rPr kumimoji="0" lang="pt-BR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Units</a:t>
            </a: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– Célula L01_02)</a:t>
            </a:r>
          </a:p>
        </p:txBody>
      </p:sp>
      <p:pic>
        <p:nvPicPr>
          <p:cNvPr id="7" name="Picture 2" descr="D:\Projetos\Interno\Apresentações dos projetos\Unilever\Batch\imagem02.png">
            <a:extLst>
              <a:ext uri="{FF2B5EF4-FFF2-40B4-BE49-F238E27FC236}">
                <a16:creationId xmlns:a16="http://schemas.microsoft.com/office/drawing/2014/main" id="{BE403DA8-ABDB-2873-91D6-1FED7059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36479" y="1639934"/>
            <a:ext cx="4010025" cy="4371975"/>
          </a:xfrm>
          <a:prstGeom prst="rect">
            <a:avLst/>
          </a:prstGeom>
          <a:noFill/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08E7573-4C8E-3932-1AD6-59BDC1DE746C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8839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63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1145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Balança de Sólidos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Balança de Líquidos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Misturador</a:t>
            </a:r>
          </a:p>
        </p:txBody>
      </p:sp>
    </p:spTree>
    <p:extLst>
      <p:ext uri="{BB962C8B-B14F-4D97-AF65-F5344CB8AC3E}">
        <p14:creationId xmlns:p14="http://schemas.microsoft.com/office/powerpoint/2010/main" val="232533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A5E02D-618D-2C2B-D251-681E1ABFF1F3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"/>
            <a:ext cx="7086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Modelamento (</a:t>
            </a:r>
            <a:r>
              <a:rPr kumimoji="0" lang="pt-BR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Phases</a:t>
            </a: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Unit #01 - Sólidos - Célula L01_02)</a:t>
            </a:r>
          </a:p>
        </p:txBody>
      </p:sp>
      <p:pic>
        <p:nvPicPr>
          <p:cNvPr id="7" name="Picture 2" descr="D:\Projetos\Interno\Apresentações dos projetos\Unilever\Batch\imagem03.png">
            <a:extLst>
              <a:ext uri="{FF2B5EF4-FFF2-40B4-BE49-F238E27FC236}">
                <a16:creationId xmlns:a16="http://schemas.microsoft.com/office/drawing/2014/main" id="{09AD5BC5-4EE9-2AD6-A71D-B41ACE991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24250" y="1699201"/>
            <a:ext cx="5086350" cy="4371975"/>
          </a:xfrm>
          <a:prstGeom prst="rect">
            <a:avLst/>
          </a:prstGeom>
          <a:noFill/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8D39079-BE7F-CDAE-6E16-1504AEBAB1B2}"/>
              </a:ext>
            </a:extLst>
          </p:cNvPr>
          <p:cNvSpPr txBox="1">
            <a:spLocks/>
          </p:cNvSpPr>
          <p:nvPr/>
        </p:nvSpPr>
        <p:spPr>
          <a:xfrm>
            <a:off x="152400" y="1354669"/>
            <a:ext cx="8839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63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1145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Inicialização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Dosagem Matérias Primas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Contagem Batches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Descarga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Zera valores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Visualização</a:t>
            </a:r>
          </a:p>
        </p:txBody>
      </p:sp>
    </p:spTree>
    <p:extLst>
      <p:ext uri="{BB962C8B-B14F-4D97-AF65-F5344CB8AC3E}">
        <p14:creationId xmlns:p14="http://schemas.microsoft.com/office/powerpoint/2010/main" val="386496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C6DEE-E6A7-4CD2-70E4-A9A14364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33" y="6675437"/>
            <a:ext cx="579158" cy="365125"/>
          </a:xfrm>
          <a:prstGeom prst="rect">
            <a:avLst/>
          </a:prstGeom>
        </p:spPr>
        <p:txBody>
          <a:bodyPr/>
          <a:lstStyle/>
          <a:p>
            <a:fld id="{B0830365-457E-44FA-8B13-369841DBCF9E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E87AF0-0C43-B121-99E8-A3E9136A0190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"/>
            <a:ext cx="7086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Modelamento (</a:t>
            </a:r>
            <a:r>
              <a:rPr kumimoji="0" lang="pt-BR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Phases</a:t>
            </a: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Unit #02 - Líquidos 1 -  Célula L01_02)</a:t>
            </a:r>
          </a:p>
        </p:txBody>
      </p:sp>
      <p:pic>
        <p:nvPicPr>
          <p:cNvPr id="7" name="Picture 2" descr="D:\Projetos\Interno\Apresentações dos projetos\Unilever\Batch\imagem04.png">
            <a:extLst>
              <a:ext uri="{FF2B5EF4-FFF2-40B4-BE49-F238E27FC236}">
                <a16:creationId xmlns:a16="http://schemas.microsoft.com/office/drawing/2014/main" id="{74BEE031-AE2F-63BF-781F-62878E46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24250" y="1626286"/>
            <a:ext cx="5086350" cy="4371975"/>
          </a:xfrm>
          <a:prstGeom prst="rect">
            <a:avLst/>
          </a:prstGeom>
          <a:noFill/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943CDD2-C2F2-1BE1-37B9-DC7D1716F2C2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8839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63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73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600" cap="none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114550" indent="-2857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400" cap="none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2332"/>
              </a:buClr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Dosagens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Contagem Batches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Descarga</a:t>
            </a:r>
          </a:p>
          <a:p>
            <a:pPr defTabSz="914400">
              <a:buClr>
                <a:schemeClr val="accent2"/>
              </a:buClr>
            </a:pPr>
            <a:r>
              <a:rPr lang="pt-BR" sz="2000" kern="0" dirty="0">
                <a:solidFill>
                  <a:srgbClr val="000000"/>
                </a:solidFill>
                <a:latin typeface="Arial Narrow"/>
              </a:rPr>
              <a:t>Visualização</a:t>
            </a:r>
          </a:p>
        </p:txBody>
      </p:sp>
    </p:spTree>
    <p:extLst>
      <p:ext uri="{BB962C8B-B14F-4D97-AF65-F5344CB8AC3E}">
        <p14:creationId xmlns:p14="http://schemas.microsoft.com/office/powerpoint/2010/main" val="1666084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Personalizada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3C0B"/>
      </a:accent1>
      <a:accent2>
        <a:srgbClr val="C55A11"/>
      </a:accent2>
      <a:accent3>
        <a:srgbClr val="F4B183"/>
      </a:accent3>
      <a:accent4>
        <a:srgbClr val="F7CBAC"/>
      </a:accent4>
      <a:accent5>
        <a:srgbClr val="FBE5D5"/>
      </a:accent5>
      <a:accent6>
        <a:srgbClr val="F4B183"/>
      </a:accent6>
      <a:hlink>
        <a:srgbClr val="ED7D31"/>
      </a:hlink>
      <a:folHlink>
        <a:srgbClr val="833C0B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9D41D5F8-241E-4427-9C87-6B81FE6C8BD8}" vid="{EFE2F999-A5E9-4443-99FA-4B6EC6A6303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549</Words>
  <Application>Microsoft Office PowerPoint</Application>
  <PresentationFormat>Apresentação na tela (4:3)</PresentationFormat>
  <Paragraphs>137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Arial Narrow</vt:lpstr>
      <vt:lpstr>Calibri</vt:lpstr>
      <vt:lpstr>Comic Sans MS</vt:lpstr>
      <vt:lpstr>Franklin Gothic Medium</vt:lpstr>
      <vt:lpstr>Wingdings</vt:lpstr>
      <vt:lpstr>Tema1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Modelamento (Process Cells)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Batch View - Receita</vt:lpstr>
      <vt:lpstr>Batch View - Receita</vt:lpstr>
      <vt:lpstr>Batch View - Receita</vt:lpstr>
      <vt:lpstr>Batch View - Receita</vt:lpstr>
      <vt:lpstr>Batch Material Editor – Cadastros</vt:lpstr>
      <vt:lpstr>Batch Recipe Editor - Receita</vt:lpstr>
      <vt:lpstr>Monitoramento das variáveis e  equipamentos do processo</vt:lpstr>
      <vt:lpstr>Monitoramento das variáveis e  equipamentos do processo</vt:lpstr>
      <vt:lpstr>Monitoramento das variáveis e  equipamentos do processo</vt:lpstr>
      <vt:lpstr>Monitoramento das variáveis e  equipamentos do processo</vt:lpstr>
      <vt:lpstr>Monitoramento das variáveis e  equipamentos do processo</vt:lpstr>
      <vt:lpstr>Monitoramento das variáveis e  equipamentos do processo</vt:lpstr>
      <vt:lpstr>Apresentação do PowerPoint</vt:lpstr>
      <vt:lpstr>Relatórios - Detalhes</vt:lpstr>
      <vt:lpstr>Relatórios - Detalhes</vt:lpstr>
      <vt:lpstr>Relatórios - Detalhes</vt:lpstr>
      <vt:lpstr>Relatórios - Detalhes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 Torres</dc:creator>
  <cp:lastModifiedBy>Matheus Torres</cp:lastModifiedBy>
  <cp:revision>10</cp:revision>
  <dcterms:created xsi:type="dcterms:W3CDTF">2024-05-13T12:32:18Z</dcterms:created>
  <dcterms:modified xsi:type="dcterms:W3CDTF">2024-06-04T13:16:19Z</dcterms:modified>
</cp:coreProperties>
</file>